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notesMasterIdLst>
    <p:notesMasterId r:id="rId9"/>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833199" y="2165271"/>
            <a:ext cx="7477601" cy="2499598"/>
          </a:xfrm>
          <a:prstGeom prst="rect">
            <a:avLst/>
          </a:prstGeom>
          <a:noFill/>
          <a:ln/>
        </p:spPr>
        <p:txBody>
          <a:bodyPr wrap="square" rtlCol="0" anchor="t"/>
          <a:lstStyle/>
          <a:p>
            <a:pPr indent="0" marL="0">
              <a:lnSpc>
                <a:spcPts val="6561"/>
              </a:lnSpc>
              <a:buNone/>
            </a:pPr>
            <a:r>
              <a:rPr lang="en-US" sz="5249" dirty="0">
                <a:solidFill>
                  <a:srgbClr val="C6BFEE"/>
                </a:solidFill>
                <a:latin typeface="Prompt" pitchFamily="34" charset="0"/>
                <a:ea typeface="Prompt" pitchFamily="34" charset="-122"/>
                <a:cs typeface="Prompt" pitchFamily="34" charset="-120"/>
              </a:rPr>
              <a:t>Advanced Communication Skills for Managers</a:t>
            </a:r>
            <a:endParaRPr lang="en-US" sz="5249" dirty="0"/>
          </a:p>
        </p:txBody>
      </p:sp>
      <p:sp>
        <p:nvSpPr>
          <p:cNvPr id="5" name="Text 2"/>
          <p:cNvSpPr/>
          <p:nvPr/>
        </p:nvSpPr>
        <p:spPr>
          <a:xfrm>
            <a:off x="833199" y="4998125"/>
            <a:ext cx="7477601" cy="1066205"/>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Welcome to our comprehensive guide on developing advanced communication skills for managers. In this course, you will learn how effective communication can enhance your leadership abilities, foster teamwork, and drive business success.</a:t>
            </a:r>
            <a:endParaRPr lang="en-US" sz="1750" dirty="0"/>
          </a:p>
        </p:txBody>
      </p:sp>
      <p:pic>
        <p:nvPicPr>
          <p:cNvPr id="6" name="Image 1" descr="preencoded.png">    </p:cNvPr>
          <p:cNvPicPr>
            <a:picLocks noChangeAspect="1"/>
          </p:cNvPicPr>
          <p:nvPr/>
        </p:nvPicPr>
        <p:blipFill>
          <a:blip r:embed="rId2"/>
          <a:stretch>
            <a:fillRect/>
          </a:stretch>
        </p:blipFill>
        <p:spPr>
          <a:xfrm>
            <a:off x="914400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6319599" y="2373511"/>
            <a:ext cx="7477601" cy="2083118"/>
          </a:xfrm>
          <a:prstGeom prst="rect">
            <a:avLst/>
          </a:prstGeom>
          <a:noFill/>
          <a:ln/>
        </p:spPr>
        <p:txBody>
          <a:bodyPr wrap="square" rtlCol="0" anchor="t"/>
          <a:lstStyle/>
          <a:p>
            <a:pPr indent="0" marL="0">
              <a:lnSpc>
                <a:spcPts val="5468"/>
              </a:lnSpc>
              <a:buNone/>
            </a:pPr>
            <a:r>
              <a:rPr lang="en-US" sz="4374" dirty="0">
                <a:solidFill>
                  <a:srgbClr val="C6BFEE"/>
                </a:solidFill>
                <a:latin typeface="Prompt" pitchFamily="34" charset="0"/>
                <a:ea typeface="Prompt" pitchFamily="34" charset="-122"/>
                <a:cs typeface="Prompt" pitchFamily="34" charset="-120"/>
              </a:rPr>
              <a:t>The Importance of Advanced Communication Skills</a:t>
            </a:r>
            <a:endParaRPr lang="en-US" sz="4374" dirty="0"/>
          </a:p>
        </p:txBody>
      </p:sp>
      <p:sp>
        <p:nvSpPr>
          <p:cNvPr id="5" name="Text 2"/>
          <p:cNvSpPr/>
          <p:nvPr/>
        </p:nvSpPr>
        <p:spPr>
          <a:xfrm>
            <a:off x="6319599" y="4789884"/>
            <a:ext cx="7477601" cy="1066205"/>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Discover why managers with advanced communication skills are more successful. Improve your ability to motivate and inspire your team, resolve conflicts, and build strong relationships with stakeholders.</a:t>
            </a:r>
            <a:endParaRPr lang="en-US" sz="1750" dirty="0"/>
          </a:p>
        </p:txBody>
      </p:sp>
      <p:pic>
        <p:nvPicPr>
          <p:cNvPr id="6" name="Image 1" descr="preencoded.png">    </p:cNvPr>
          <p:cNvPicPr>
            <a:picLocks noChangeAspect="1"/>
          </p:cNvPicPr>
          <p:nvPr/>
        </p:nvPicPr>
        <p:blipFill>
          <a:blip r:embed="rId2"/>
          <a:stretch>
            <a:fillRect/>
          </a:stretch>
        </p:blipFill>
        <p:spPr>
          <a:xfrm>
            <a:off x="0" y="0"/>
            <a:ext cx="548640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833199" y="2720697"/>
            <a:ext cx="7477601" cy="1388745"/>
          </a:xfrm>
          <a:prstGeom prst="rect">
            <a:avLst/>
          </a:prstGeom>
          <a:noFill/>
          <a:ln/>
        </p:spPr>
        <p:txBody>
          <a:bodyPr wrap="square" rtlCol="0" anchor="t"/>
          <a:lstStyle/>
          <a:p>
            <a:pPr indent="0" marL="0">
              <a:lnSpc>
                <a:spcPts val="5468"/>
              </a:lnSpc>
              <a:buNone/>
            </a:pPr>
            <a:r>
              <a:rPr lang="en-US" sz="4374" dirty="0">
                <a:solidFill>
                  <a:srgbClr val="C6BFEE"/>
                </a:solidFill>
                <a:latin typeface="Prompt" pitchFamily="34" charset="0"/>
                <a:ea typeface="Prompt" pitchFamily="34" charset="-122"/>
                <a:cs typeface="Prompt" pitchFamily="34" charset="-120"/>
              </a:rPr>
              <a:t>Mastering Verbal Communication</a:t>
            </a:r>
            <a:endParaRPr lang="en-US" sz="4374" dirty="0"/>
          </a:p>
        </p:txBody>
      </p:sp>
      <p:sp>
        <p:nvSpPr>
          <p:cNvPr id="5" name="Text 2"/>
          <p:cNvSpPr/>
          <p:nvPr/>
        </p:nvSpPr>
        <p:spPr>
          <a:xfrm>
            <a:off x="833199" y="4442698"/>
            <a:ext cx="7477601" cy="1066205"/>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Enhance your vocal delivery, language, and public speaking skills. Learn how to communicate assertively, motivate your team through powerful speeches, and run effective meetings that engage and inspire.</a:t>
            </a:r>
            <a:endParaRPr lang="en-US" sz="1750" dirty="0"/>
          </a:p>
        </p:txBody>
      </p:sp>
      <p:pic>
        <p:nvPicPr>
          <p:cNvPr id="6" name="Image 1" descr="preencoded.png">    </p:cNvPr>
          <p:cNvPicPr>
            <a:picLocks noChangeAspect="1"/>
          </p:cNvPicPr>
          <p:nvPr/>
        </p:nvPicPr>
        <p:blipFill>
          <a:blip r:embed="rId2"/>
          <a:stretch>
            <a:fillRect/>
          </a:stretch>
        </p:blipFill>
        <p:spPr>
          <a:xfrm>
            <a:off x="9144000" y="0"/>
            <a:ext cx="5486400" cy="8229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833199" y="2720697"/>
            <a:ext cx="7477601" cy="1388745"/>
          </a:xfrm>
          <a:prstGeom prst="rect">
            <a:avLst/>
          </a:prstGeom>
          <a:noFill/>
          <a:ln/>
        </p:spPr>
        <p:txBody>
          <a:bodyPr wrap="square" rtlCol="0" anchor="t"/>
          <a:lstStyle/>
          <a:p>
            <a:pPr indent="0" marL="0">
              <a:lnSpc>
                <a:spcPts val="5468"/>
              </a:lnSpc>
              <a:buNone/>
            </a:pPr>
            <a:r>
              <a:rPr lang="en-US" sz="4374" dirty="0">
                <a:solidFill>
                  <a:srgbClr val="C6BFEE"/>
                </a:solidFill>
                <a:latin typeface="Prompt" pitchFamily="34" charset="0"/>
                <a:ea typeface="Prompt" pitchFamily="34" charset="-122"/>
                <a:cs typeface="Prompt" pitchFamily="34" charset="-120"/>
              </a:rPr>
              <a:t>Active Listening for Managers</a:t>
            </a:r>
            <a:endParaRPr lang="en-US" sz="4374" dirty="0"/>
          </a:p>
        </p:txBody>
      </p:sp>
      <p:sp>
        <p:nvSpPr>
          <p:cNvPr id="5" name="Text 2"/>
          <p:cNvSpPr/>
          <p:nvPr/>
        </p:nvSpPr>
        <p:spPr>
          <a:xfrm>
            <a:off x="833199" y="4442698"/>
            <a:ext cx="7477601" cy="1066205"/>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Gain valuable insights by practicing active listening techniques. Develop your ability to empathize, ask effective questions, and provide constructive feedback. Strengthen your relationships with team members and make informed decisions.</a:t>
            </a:r>
            <a:endParaRPr lang="en-US" sz="1750" dirty="0"/>
          </a:p>
        </p:txBody>
      </p:sp>
      <p:pic>
        <p:nvPicPr>
          <p:cNvPr id="6" name="Image 1" descr="preencoded.png">    </p:cNvPr>
          <p:cNvPicPr>
            <a:picLocks noChangeAspect="1"/>
          </p:cNvPicPr>
          <p:nvPr/>
        </p:nvPicPr>
        <p:blipFill>
          <a:blip r:embed="rId2"/>
          <a:stretch>
            <a:fillRect/>
          </a:stretch>
        </p:blipFill>
        <p:spPr>
          <a:xfrm>
            <a:off x="9144000" y="0"/>
            <a:ext cx="5486400" cy="822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833199" y="2720697"/>
            <a:ext cx="7477601" cy="1388745"/>
          </a:xfrm>
          <a:prstGeom prst="rect">
            <a:avLst/>
          </a:prstGeom>
          <a:noFill/>
          <a:ln/>
        </p:spPr>
        <p:txBody>
          <a:bodyPr wrap="square" rtlCol="0" anchor="t"/>
          <a:lstStyle/>
          <a:p>
            <a:pPr indent="0" marL="0">
              <a:lnSpc>
                <a:spcPts val="5468"/>
              </a:lnSpc>
              <a:buNone/>
            </a:pPr>
            <a:r>
              <a:rPr lang="en-US" sz="4374" dirty="0">
                <a:solidFill>
                  <a:srgbClr val="C6BFEE"/>
                </a:solidFill>
                <a:latin typeface="Prompt" pitchFamily="34" charset="0"/>
                <a:ea typeface="Prompt" pitchFamily="34" charset="-122"/>
                <a:cs typeface="Prompt" pitchFamily="34" charset="-120"/>
              </a:rPr>
              <a:t>Unlocking the Power of Nonverbal Communication</a:t>
            </a:r>
            <a:endParaRPr lang="en-US" sz="4374" dirty="0"/>
          </a:p>
        </p:txBody>
      </p:sp>
      <p:sp>
        <p:nvSpPr>
          <p:cNvPr id="5" name="Text 2"/>
          <p:cNvSpPr/>
          <p:nvPr/>
        </p:nvSpPr>
        <p:spPr>
          <a:xfrm>
            <a:off x="833199" y="4442698"/>
            <a:ext cx="7477601" cy="1066205"/>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Understand the impact of body language, facial expressions, and gestures. Learn to communicate confidence, build trust, and establish rapport. Discover how to adapt your nonverbal cues to different cultural contexts.</a:t>
            </a:r>
            <a:endParaRPr lang="en-US" sz="1750" dirty="0"/>
          </a:p>
        </p:txBody>
      </p:sp>
      <p:pic>
        <p:nvPicPr>
          <p:cNvPr id="6" name="Image 1" descr="preencoded.png">    </p:cNvPr>
          <p:cNvPicPr>
            <a:picLocks noChangeAspect="1"/>
          </p:cNvPicPr>
          <p:nvPr/>
        </p:nvPicPr>
        <p:blipFill>
          <a:blip r:embed="rId2"/>
          <a:stretch>
            <a:fillRect/>
          </a:stretch>
        </p:blipFill>
        <p:spPr>
          <a:xfrm>
            <a:off x="9144000" y="0"/>
            <a:ext cx="5486400"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6319599" y="2542937"/>
            <a:ext cx="7477601" cy="1388745"/>
          </a:xfrm>
          <a:prstGeom prst="rect">
            <a:avLst/>
          </a:prstGeom>
          <a:noFill/>
          <a:ln/>
        </p:spPr>
        <p:txBody>
          <a:bodyPr wrap="square" rtlCol="0" anchor="t"/>
          <a:lstStyle/>
          <a:p>
            <a:pPr indent="0" marL="0">
              <a:lnSpc>
                <a:spcPts val="5468"/>
              </a:lnSpc>
              <a:buNone/>
            </a:pPr>
            <a:r>
              <a:rPr lang="en-US" sz="4374" dirty="0">
                <a:solidFill>
                  <a:srgbClr val="C6BFEE"/>
                </a:solidFill>
                <a:latin typeface="Prompt" pitchFamily="34" charset="0"/>
                <a:ea typeface="Prompt" pitchFamily="34" charset="-122"/>
                <a:cs typeface="Prompt" pitchFamily="34" charset="-120"/>
              </a:rPr>
              <a:t>Effective Written Communication</a:t>
            </a:r>
            <a:endParaRPr lang="en-US" sz="4374" dirty="0"/>
          </a:p>
        </p:txBody>
      </p:sp>
      <p:sp>
        <p:nvSpPr>
          <p:cNvPr id="5" name="Text 2"/>
          <p:cNvSpPr/>
          <p:nvPr/>
        </p:nvSpPr>
        <p:spPr>
          <a:xfrm>
            <a:off x="6319599" y="4264938"/>
            <a:ext cx="7477601" cy="1421606"/>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Enhance your written communication skills to deliver clear and concise messages. Develop your ability to craft persuasive emails, reports, and presentations. Learn how to tailor your writing style to different audiences and achieve your desired outcomes.</a:t>
            </a:r>
            <a:endParaRPr lang="en-US" sz="1750" dirty="0"/>
          </a:p>
        </p:txBody>
      </p:sp>
      <p:pic>
        <p:nvPicPr>
          <p:cNvPr id="6" name="Image 1" descr="preencoded.png">    </p:cNvPr>
          <p:cNvPicPr>
            <a:picLocks noChangeAspect="1"/>
          </p:cNvPicPr>
          <p:nvPr/>
        </p:nvPicPr>
        <p:blipFill>
          <a:blip r:embed="rId2"/>
          <a:stretch>
            <a:fillRect/>
          </a:stretch>
        </p:blipFill>
        <p:spPr>
          <a:xfrm>
            <a:off x="0" y="0"/>
            <a:ext cx="5486400" cy="822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6319599" y="2720697"/>
            <a:ext cx="7477601" cy="1388745"/>
          </a:xfrm>
          <a:prstGeom prst="rect">
            <a:avLst/>
          </a:prstGeom>
          <a:noFill/>
          <a:ln/>
        </p:spPr>
        <p:txBody>
          <a:bodyPr wrap="square" rtlCol="0" anchor="t"/>
          <a:lstStyle/>
          <a:p>
            <a:pPr indent="0" marL="0">
              <a:lnSpc>
                <a:spcPts val="5468"/>
              </a:lnSpc>
              <a:buNone/>
            </a:pPr>
            <a:r>
              <a:rPr lang="en-US" sz="4374" dirty="0">
                <a:solidFill>
                  <a:srgbClr val="C6BFEE"/>
                </a:solidFill>
                <a:latin typeface="Prompt" pitchFamily="34" charset="0"/>
                <a:ea typeface="Prompt" pitchFamily="34" charset="-122"/>
                <a:cs typeface="Prompt" pitchFamily="34" charset="-120"/>
              </a:rPr>
              <a:t>Conclusion: Elevate Your Managerial Communication</a:t>
            </a:r>
            <a:endParaRPr lang="en-US" sz="4374" dirty="0"/>
          </a:p>
        </p:txBody>
      </p:sp>
      <p:sp>
        <p:nvSpPr>
          <p:cNvPr id="5" name="Text 2"/>
          <p:cNvSpPr/>
          <p:nvPr/>
        </p:nvSpPr>
        <p:spPr>
          <a:xfrm>
            <a:off x="6319599" y="4442698"/>
            <a:ext cx="7477601" cy="1066205"/>
          </a:xfrm>
          <a:prstGeom prst="rect">
            <a:avLst/>
          </a:prstGeom>
          <a:noFill/>
          <a:ln/>
        </p:spPr>
        <p:txBody>
          <a:bodyPr wrap="square" rtlCol="0" anchor="t"/>
          <a:lstStyle/>
          <a:p>
            <a:pPr indent="0" marL="0">
              <a:lnSpc>
                <a:spcPts val="2799"/>
              </a:lnSpc>
              <a:buNone/>
            </a:pPr>
            <a:r>
              <a:rPr lang="en-US" sz="1750" dirty="0">
                <a:solidFill>
                  <a:srgbClr val="DAD8E9"/>
                </a:solidFill>
                <a:latin typeface="Mukta" pitchFamily="34" charset="0"/>
                <a:ea typeface="Mukta" pitchFamily="34" charset="-122"/>
                <a:cs typeface="Mukta" pitchFamily="34" charset="-120"/>
              </a:rPr>
              <a:t>In conclusion, mastering advanced communication skills is essential for managers to lead with confidence, establish strong connections, and drive organizational success. Start your journey today and unlock your full leadership potential.</a:t>
            </a:r>
            <a:endParaRPr lang="en-US" sz="1750" dirty="0"/>
          </a:p>
        </p:txBody>
      </p:sp>
      <p:pic>
        <p:nvPicPr>
          <p:cNvPr id="6" name="Image 1" descr="preencoded.png">    </p:cNvPr>
          <p:cNvPicPr>
            <a:picLocks noChangeAspect="1"/>
          </p:cNvPicPr>
          <p:nvPr/>
        </p:nvPicPr>
        <p:blipFill>
          <a:blip r:embed="rId2"/>
          <a:stretch>
            <a:fillRect/>
          </a:stretch>
        </p:blipFill>
        <p:spPr>
          <a:xfrm>
            <a:off x="0" y="0"/>
            <a:ext cx="5486400"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Slide 1</vt:lpstr>
      <vt:lpstr>Slide 2</vt:lpstr>
      <vt:lpstr>Slide 3</vt:lpstr>
      <vt:lpstr>Slide 4</vt:lpstr>
      <vt:lpstr>Slide 5</vt:lpstr>
      <vt:lpstr>Slide 6</vt:lpstr>
      <vt:lpstr>Slide 7</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2023-10-08T19:23:41Z</dcterms:created>
  <dcterms:modified xsi:type="dcterms:W3CDTF">2023-10-08T19:23:41Z</dcterms:modified>
</cp:coreProperties>
</file>